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ie Ho" initials="CH" lastIdx="2" clrIdx="0">
    <p:extLst>
      <p:ext uri="{19B8F6BF-5375-455C-9EA6-DF929625EA0E}">
        <p15:presenceInfo xmlns:p15="http://schemas.microsoft.com/office/powerpoint/2012/main" userId="Charlie 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20"/>
    <a:srgbClr val="7F114D"/>
    <a:srgbClr val="574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Role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61-49B5-B6BF-0E8DC3331F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261-49B5-B6BF-0E8DC3331F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61-49B5-B6BF-0E8DC3331F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261-49B5-B6BF-0E8DC3331F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61-49B5-B6BF-0E8DC3331F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EB-42DE-9A71-C3283FCF109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Director</c:v>
                </c:pt>
                <c:pt idx="1">
                  <c:v>Solicitor (Not Director)</c:v>
                </c:pt>
                <c:pt idx="2">
                  <c:v>Other Fee Earner</c:v>
                </c:pt>
                <c:pt idx="3">
                  <c:v>Role Supporting Fee Earner</c:v>
                </c:pt>
                <c:pt idx="4">
                  <c:v>Managerial Role</c:v>
                </c:pt>
                <c:pt idx="5">
                  <c:v>IT/HR/Other</c:v>
                </c:pt>
                <c:pt idx="6">
                  <c:v>CILEX</c:v>
                </c:pt>
                <c:pt idx="7">
                  <c:v>Licensed Conveyancer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0.3125</c:v>
                </c:pt>
                <c:pt idx="4">
                  <c:v>0.125</c:v>
                </c:pt>
                <c:pt idx="5">
                  <c:v>6.25E-2</c:v>
                </c:pt>
                <c:pt idx="6">
                  <c:v>6.25E-2</c:v>
                </c:pt>
                <c:pt idx="7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1-49B5-B6BF-0E8DC3331F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61-49B5-B6BF-0E8DC3331F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261-49B5-B6BF-0E8DC3331F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61-49B5-B6BF-0E8DC3331F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261-49B5-B6BF-0E8DC3331F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61-49B5-B6BF-0E8DC3331F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61-49B5-B6BF-0E8DC3331F7D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61-49B5-B6BF-0E8DC3331F7D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61-49B5-B6BF-0E8DC3331F7D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816E09-1F76-4288-AD84-C77BDCD87631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GB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261-49B5-B6BF-0E8DC3331F7D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61-49B5-B6BF-0E8DC3331F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  <c:pt idx="6">
                  <c:v>Prefer not to say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5.8999999999999997E-2</c:v>
                </c:pt>
                <c:pt idx="1">
                  <c:v>5.8999999999999997E-2</c:v>
                </c:pt>
                <c:pt idx="2">
                  <c:v>0.11799999999999999</c:v>
                </c:pt>
                <c:pt idx="3">
                  <c:v>0.29399999999999998</c:v>
                </c:pt>
                <c:pt idx="4">
                  <c:v>0.17599999999999999</c:v>
                </c:pt>
                <c:pt idx="5">
                  <c:v>0.11799999999999999</c:v>
                </c:pt>
                <c:pt idx="6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1-49B5-B6BF-0E8DC3331F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61-49B5-B6BF-0E8DC3331F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261-49B5-B6BF-0E8DC3331F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61-49B5-B6BF-0E8DC3331F7D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61-49B5-B6BF-0E8DC3331F7D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61-49B5-B6BF-0E8DC3331F7D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61-49B5-B6BF-0E8DC3331F7D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61-49B5-B6BF-0E8DC3331F7D}"/>
                </c:ext>
              </c:extLst>
            </c:dLbl>
            <c:dLbl>
              <c:idx val="4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816E09-1F76-4288-AD84-C77BDCD87631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GB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261-49B5-B6BF-0E8DC3331F7D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70-42C2-8E29-52EAD9E914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Men</c:v>
                </c:pt>
                <c:pt idx="1">
                  <c:v>Women</c:v>
                </c:pt>
                <c:pt idx="2">
                  <c:v>Prefer not to say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6.25E-2</c:v>
                </c:pt>
                <c:pt idx="1">
                  <c:v>0.75</c:v>
                </c:pt>
                <c:pt idx="2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1-49B5-B6BF-0E8DC3331F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61-49B5-B6BF-0E8DC3331F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261-49B5-B6BF-0E8DC3331F7D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61-49B5-B6BF-0E8DC3331F7D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61-49B5-B6BF-0E8DC3331F7D}"/>
                </c:ext>
              </c:extLst>
            </c:dLbl>
            <c:dLbl>
              <c:idx val="4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816E09-1F76-4288-AD84-C77BDCD87631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GB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261-49B5-B6BF-0E8DC3331F7D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70-42C2-8E29-52EAD9E914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Prefer not to say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0.8125</c:v>
                </c:pt>
                <c:pt idx="1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1-49B5-B6BF-0E8DC3331F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61-49B5-B6BF-0E8DC3331F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261-49B5-B6BF-0E8DC3331F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61-49B5-B6BF-0E8DC3331F7D}"/>
              </c:ext>
            </c:extLst>
          </c:dPt>
          <c:dLbls>
            <c:dLbl>
              <c:idx val="4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816E09-1F76-4288-AD84-C77BDCD87631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GB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261-49B5-B6BF-0E8DC3331F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White British</c:v>
                </c:pt>
                <c:pt idx="1">
                  <c:v>Caribbean</c:v>
                </c:pt>
                <c:pt idx="2">
                  <c:v>Prefer not to say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0.75</c:v>
                </c:pt>
                <c:pt idx="1">
                  <c:v>6.25E-2</c:v>
                </c:pt>
                <c:pt idx="2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1-49B5-B6BF-0E8DC3331F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61-49B5-B6BF-0E8DC3331F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261-49B5-B6BF-0E8DC3331F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61-49B5-B6BF-0E8DC3331F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61-49B5-B6BF-0E8DC3331F7D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61-49B5-B6BF-0E8DC3331F7D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61-49B5-B6BF-0E8DC3331F7D}"/>
                </c:ext>
              </c:extLst>
            </c:dLbl>
            <c:dLbl>
              <c:idx val="4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816E09-1F76-4288-AD84-C77BDCD87631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GB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261-49B5-B6BF-0E8DC3331F7D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70-42C2-8E29-52EAD9E914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Christian</c:v>
                </c:pt>
                <c:pt idx="1">
                  <c:v>Hindu</c:v>
                </c:pt>
                <c:pt idx="2">
                  <c:v>None/Atheist</c:v>
                </c:pt>
                <c:pt idx="3">
                  <c:v>Prefer not to say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0.625</c:v>
                </c:pt>
                <c:pt idx="1">
                  <c:v>6.25E-2</c:v>
                </c:pt>
                <c:pt idx="2">
                  <c:v>6.25E-2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1-49B5-B6BF-0E8DC3331F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61-49B5-B6BF-0E8DC3331F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261-49B5-B6BF-0E8DC3331F7D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61-49B5-B6BF-0E8DC3331F7D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61-49B5-B6BF-0E8DC3331F7D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61-49B5-B6BF-0E8DC3331F7D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61-49B5-B6BF-0E8DC3331F7D}"/>
                </c:ext>
              </c:extLst>
            </c:dLbl>
            <c:dLbl>
              <c:idx val="4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816E09-1F76-4288-AD84-C77BDCD87631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GB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261-49B5-B6BF-0E8DC3331F7D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70-42C2-8E29-52EAD9E914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Heterosexual/straight</c:v>
                </c:pt>
                <c:pt idx="1">
                  <c:v>Prefer not to say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1-49B5-B6BF-0E8DC3331F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61-49B5-B6BF-0E8DC3331F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261-49B5-B6BF-0E8DC3331F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61-49B5-B6BF-0E8DC3331F7D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61-49B5-B6BF-0E8DC3331F7D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61-49B5-B6BF-0E8DC3331F7D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61-49B5-B6BF-0E8DC3331F7D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61-49B5-B6BF-0E8DC3331F7D}"/>
                </c:ext>
              </c:extLst>
            </c:dLbl>
            <c:dLbl>
              <c:idx val="4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816E09-1F76-4288-AD84-C77BDCD87631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GB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261-49B5-B6BF-0E8DC3331F7D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70-42C2-8E29-52EAD9E914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Prefer not to say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0.3125</c:v>
                </c:pt>
                <c:pt idx="1">
                  <c:v>0.5</c:v>
                </c:pt>
                <c:pt idx="2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1-49B5-B6BF-0E8DC3331F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9B32-42C0-467B-B3E6-C98D6BF76B65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B4F1C-F696-40AC-8845-F1A2769C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C5D0-8810-48BC-AA1A-B28F57F94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7AE59-8EA2-40A6-A246-4BF8FCF83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08783-2698-4753-8206-AFB9B399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E2DE-760D-450E-8150-358B7A66A56B}" type="datetime1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F1BAB-A066-4C1D-A6D0-59EB3AED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A06BF-EC8B-4C76-9F7C-0C970D8E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62C-A1BC-4D72-B098-F0FE3E624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12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0D60-A821-4BBE-8050-ED1E5586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20724-94BB-46CD-91FE-E721B1DF7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700ED-2CC9-48EE-AE6B-285A6986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5E50-64BB-437A-9421-EC57E9967EDE}" type="datetime1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95B14-3E0D-486E-8AEF-FCC1449F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198F6-D187-4182-A240-1C548485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62C-A1BC-4D72-B098-F0FE3E624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9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C43635-13D8-40E8-94A9-944CE6E59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D3F9F-536A-4621-AA41-6B8E77BA5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45115-69ED-4890-BFF6-F8D99FBE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2023-2CB4-4770-9E0C-819BA9868106}" type="datetime1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1AFDD-3BBA-4D11-9B99-DD3D9372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755D1-7D60-4DE9-92BC-7C8C1987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62C-A1BC-4D72-B098-F0FE3E624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66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80F7-6E1D-4096-A503-82ED3B48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3A1EF-AC02-4C0C-9ECD-999458EB7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90ECF-6F8C-456B-B281-8C40627D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D5B1-11BA-46B0-A5D4-04B1656C9592}" type="datetime1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4629C-DA41-4B4A-9DF5-A0AA922D3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503F2-7DFA-4DE3-ADB0-FB5F2659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62C-A1BC-4D72-B098-F0FE3E624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4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43A7-849F-4BE6-9E7F-5B46D4AA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7AAF4-30A2-4D26-8B2B-D05595BD9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05030-4B19-4BDE-8423-2D85970D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37C0-018B-4EC6-959D-C6EEC4651F6B}" type="datetime1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37588-61C7-4C34-B694-29D8A8A4B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6A7AD-71BC-461B-A9E6-F80C745D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62C-A1BC-4D72-B098-F0FE3E624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86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82C8-AB1B-46F1-ABD1-6185CB55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E5C8D-0A2C-45FD-A6B1-0C4DBC89E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D6F74-9CDB-4C14-B667-E5D550CBD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50828-036E-4D03-9097-C5BFBCD35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D74F-54F0-4580-80A9-BD3CE03F33A1}" type="datetime1">
              <a:rPr lang="en-GB" smtClean="0"/>
              <a:t>13/07/2023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BC611-EF66-4A9C-B7D4-5B17DEA4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F7D7B-A76A-41F8-8510-68293ECA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62C-A1BC-4D72-B098-F0FE3E624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85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1B24F-26FB-4416-A9E2-0D9BD31E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69C7E-1211-4A3A-AE9F-578184A60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E53C9-663E-4CCE-8880-0967EB2AB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60ED2-B317-4022-8438-227B20694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2D19C-09C6-4DAE-8A05-77D52327E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E1FF95-4382-436C-8C97-1B1903F0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DB07-2FCB-4925-8B7E-182F34FE1BE3}" type="datetime1">
              <a:rPr lang="en-GB" smtClean="0"/>
              <a:t>13/07/2023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257990-2F7D-4F01-B8C5-45F4F334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2CA35-7E2E-440C-A55C-A85F0A8B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62C-A1BC-4D72-B098-F0FE3E624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3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B619-3646-41EB-9D92-7C7B9071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AF38F-F364-4077-B501-5E7116A5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778-B957-453E-AD0F-A2B27A2ACB39}" type="datetime1">
              <a:rPr lang="en-GB" smtClean="0"/>
              <a:t>13/07/2023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E7EB4-D0AD-488F-8311-FF032E5D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BA7F3-6FB2-471A-A096-44E0CE21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62C-A1BC-4D72-B098-F0FE3E624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2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C8B1F-D850-46A8-A81F-E68F86D0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4841-C482-44C0-9C43-F0CF2A9111AD}" type="datetime1">
              <a:rPr lang="en-GB" smtClean="0"/>
              <a:t>13/07/2023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927F3-7A2B-4E1C-99DE-74EFBC79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8D148-8431-4CCD-989F-7F4A87E7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62C-A1BC-4D72-B098-F0FE3E624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86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02D7-BC73-4A75-A086-365F0762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57EC1-EFE8-4E73-A2C5-F0ED29F5E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AB020-6137-4D78-B676-B9A4CD39E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885E-AF66-47FE-B369-692BE6B88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D62B-E7B2-40EE-B436-7E3919FD06F9}" type="datetime1">
              <a:rPr lang="en-GB" smtClean="0"/>
              <a:t>13/07/2023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289C4-D6AA-45B4-8599-C7E8EFF4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B6C3A-726F-4B4D-98E9-52AE9588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62C-A1BC-4D72-B098-F0FE3E624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75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43F2-F719-4AC5-AD22-FDED1295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08FBD-D892-4CFA-89B1-358966C22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41521-E261-4B21-AEFA-F81050917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2155B-31D8-4E53-BC82-9101ECE7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AF8C-CF15-4A7D-A671-7BEB5E7F6EFB}" type="datetime1">
              <a:rPr lang="en-GB" smtClean="0"/>
              <a:t>13/07/2023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E1929-9109-4870-8B7C-0EE61E58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45D9E-6A84-417E-BF14-F245FC54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062C-A1BC-4D72-B098-F0FE3E624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7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C896-7AD2-424D-8B2E-618123C0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907FB-71D3-4DE6-8857-14CD37D7B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CA24C-5E66-4D7F-A650-72F886E38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1912F-8BBF-45AE-9F70-D56DF2749A91}" type="datetime1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A2A66-1261-4778-BCCE-A3FC3DF19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4E154-9E7E-4E74-B6AC-5C8DC866C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E062C-A1BC-4D72-B098-F0FE3E624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72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4D97-69C6-4D55-BD97-91D51A6A0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0220"/>
          </a:xfrm>
          <a:solidFill>
            <a:srgbClr val="FF6F20"/>
          </a:solidFill>
        </p:spPr>
        <p:txBody>
          <a:bodyPr anchor="ctr">
            <a:normAutofit/>
          </a:bodyPr>
          <a:lstStyle/>
          <a:p>
            <a:pPr algn="l"/>
            <a:r>
              <a:rPr lang="en-GB" sz="5400" dirty="0">
                <a:solidFill>
                  <a:schemeClr val="bg1"/>
                </a:solidFill>
              </a:rPr>
              <a:t>                     </a:t>
            </a:r>
            <a:r>
              <a:rPr lang="en-GB" sz="3600" dirty="0">
                <a:solidFill>
                  <a:schemeClr val="bg1"/>
                </a:solidFill>
              </a:rPr>
              <a:t>Diversity </a:t>
            </a:r>
            <a:r>
              <a:rPr lang="en-GB" sz="3600">
                <a:solidFill>
                  <a:schemeClr val="bg1"/>
                </a:solidFill>
              </a:rPr>
              <a:t>Statistics 2023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974DE-D7ED-4071-89CF-09122B7FD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7E005-7A46-481F-BC1D-01EE081A5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3092388" cy="1238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032F15-37E2-4B7A-AA39-0C5C9393A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52583"/>
            <a:ext cx="9144000" cy="318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6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2F45-14AF-4AC6-872F-CA7EE6AC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F114D"/>
                </a:solidFill>
              </a:rPr>
              <a:t>Primary carer for children under 18</a:t>
            </a:r>
            <a:br>
              <a:rPr lang="en-GB" b="1" dirty="0">
                <a:solidFill>
                  <a:srgbClr val="7F114D"/>
                </a:solidFill>
              </a:rPr>
            </a:br>
            <a:r>
              <a:rPr lang="en-GB" b="1" dirty="0">
                <a:solidFill>
                  <a:srgbClr val="FF6F20"/>
                </a:solidFill>
              </a:rPr>
              <a:t>-------------------------------------------------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96D0FE-75E8-46CD-9FF6-909E22D19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215944"/>
              </p:ext>
            </p:extLst>
          </p:nvPr>
        </p:nvGraphicFramePr>
        <p:xfrm>
          <a:off x="838200" y="1825625"/>
          <a:ext cx="10244016" cy="355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881EF02B-08C8-4CCC-9AE2-D244F9284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2" y="5599697"/>
            <a:ext cx="1617784" cy="647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130DE-5B72-4414-9C9F-0EF4B42A8D08}"/>
              </a:ext>
            </a:extLst>
          </p:cNvPr>
          <p:cNvSpPr txBox="1"/>
          <p:nvPr/>
        </p:nvSpPr>
        <p:spPr>
          <a:xfrm>
            <a:off x="838201" y="5599697"/>
            <a:ext cx="8626231" cy="646331"/>
          </a:xfrm>
          <a:prstGeom prst="rect">
            <a:avLst/>
          </a:prstGeom>
          <a:solidFill>
            <a:srgbClr val="FF6F20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55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180AA-D003-49E5-BE7A-690AD04F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25" y="1533525"/>
            <a:ext cx="7915276" cy="3848100"/>
          </a:xfrm>
          <a:solidFill>
            <a:srgbClr val="FF6F20"/>
          </a:solidFill>
        </p:spPr>
        <p:txBody>
          <a:bodyPr/>
          <a:lstStyle/>
          <a:p>
            <a:pPr algn="ctr"/>
            <a:br>
              <a:rPr lang="en-GB" dirty="0">
                <a:solidFill>
                  <a:srgbClr val="FF6F20"/>
                </a:solidFill>
              </a:rPr>
            </a:br>
            <a:br>
              <a:rPr lang="en-GB" dirty="0">
                <a:solidFill>
                  <a:srgbClr val="FF6F20"/>
                </a:solidFill>
              </a:rPr>
            </a:br>
            <a:br>
              <a:rPr lang="en-GB" dirty="0">
                <a:solidFill>
                  <a:srgbClr val="FF6F20"/>
                </a:solidFill>
              </a:rPr>
            </a:br>
            <a:br>
              <a:rPr lang="en-GB" dirty="0">
                <a:solidFill>
                  <a:srgbClr val="FF6F20"/>
                </a:solidFill>
              </a:rPr>
            </a:br>
            <a:br>
              <a:rPr lang="en-GB" dirty="0">
                <a:solidFill>
                  <a:srgbClr val="FF6F20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www.susanhowarthsolicitors.co.uk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450B6-BCC4-49E0-BC54-6A5AC894D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38" y="2597579"/>
            <a:ext cx="4152123" cy="166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4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36F1-4561-4576-B4D3-9C08D808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941"/>
            <a:ext cx="10515600" cy="1325563"/>
          </a:xfrm>
        </p:spPr>
        <p:txBody>
          <a:bodyPr/>
          <a:lstStyle/>
          <a:p>
            <a:r>
              <a:rPr lang="en-GB" b="1" u="sng" dirty="0">
                <a:solidFill>
                  <a:srgbClr val="7F114D"/>
                </a:solidFill>
              </a:rPr>
              <a:t>About Us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9001450-8AC7-4B4B-AAB5-7F1FDD724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2" y="5599697"/>
            <a:ext cx="1617784" cy="64789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82C06A-53BC-4660-910C-6155216EEBCB}"/>
              </a:ext>
            </a:extLst>
          </p:cNvPr>
          <p:cNvSpPr txBox="1"/>
          <p:nvPr/>
        </p:nvSpPr>
        <p:spPr>
          <a:xfrm>
            <a:off x="838200" y="5599696"/>
            <a:ext cx="8626231" cy="646331"/>
          </a:xfrm>
          <a:prstGeom prst="rect">
            <a:avLst/>
          </a:prstGeom>
          <a:solidFill>
            <a:srgbClr val="FF6F20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F365B-D568-4086-97CA-9E760215160D}"/>
              </a:ext>
            </a:extLst>
          </p:cNvPr>
          <p:cNvSpPr txBox="1"/>
          <p:nvPr/>
        </p:nvSpPr>
        <p:spPr>
          <a:xfrm>
            <a:off x="760045" y="1582340"/>
            <a:ext cx="103221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F114D"/>
                </a:solidFill>
              </a:rPr>
              <a:t>Susan Howarth &amp; Co. Solicitors is a Northwich-based Legal 500 and Chambers &amp; Partners ranked niche family law practice with 24 employees.</a:t>
            </a:r>
          </a:p>
          <a:p>
            <a:endParaRPr lang="en-GB" sz="1600" dirty="0">
              <a:solidFill>
                <a:srgbClr val="7F11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F114D"/>
                </a:solidFill>
              </a:rPr>
              <a:t>The practice views the recruitment and selection of the right people as fundamentally important for the continued success of the practice.</a:t>
            </a:r>
          </a:p>
          <a:p>
            <a:endParaRPr lang="en-GB" sz="1600" dirty="0">
              <a:solidFill>
                <a:srgbClr val="7F11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F114D"/>
                </a:solidFill>
              </a:rPr>
              <a:t>The practice is an equal opportunities employer, and is committed to a recruitment policy that will ensure that candidates are selected on merit and in accordance statutory requirements of the Equality Act 2010.</a:t>
            </a:r>
          </a:p>
          <a:p>
            <a:endParaRPr lang="en-GB" sz="1600" dirty="0">
              <a:solidFill>
                <a:srgbClr val="7F11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F114D"/>
                </a:solidFill>
              </a:rPr>
              <a:t>The practice will only consider applications from candidates who have the right to live and work in the UK.</a:t>
            </a:r>
          </a:p>
          <a:p>
            <a:endParaRPr lang="en-GB" sz="1600" dirty="0">
              <a:solidFill>
                <a:srgbClr val="7F11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F114D"/>
                </a:solidFill>
              </a:rPr>
              <a:t>The practice is committed to supporting the equality and diversity of all our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7F114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7F114D"/>
                </a:solidFill>
              </a:rPr>
              <a:t>Each year our employees are asked to complete a questionnaire the results of which are used to monitor and report on the diversity within our workplace. The most recent survey received an excellent response rate with 90% of our employees responding.</a:t>
            </a:r>
          </a:p>
        </p:txBody>
      </p:sp>
    </p:spTree>
    <p:extLst>
      <p:ext uri="{BB962C8B-B14F-4D97-AF65-F5344CB8AC3E}">
        <p14:creationId xmlns:p14="http://schemas.microsoft.com/office/powerpoint/2010/main" val="256902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2F45-14AF-4AC6-872F-CA7EE6AC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F114D"/>
                </a:solidFill>
              </a:rPr>
              <a:t>Role %</a:t>
            </a:r>
            <a:br>
              <a:rPr lang="en-GB" b="1" dirty="0">
                <a:solidFill>
                  <a:srgbClr val="7F114D"/>
                </a:solidFill>
              </a:rPr>
            </a:br>
            <a:r>
              <a:rPr lang="en-GB" b="1" dirty="0">
                <a:solidFill>
                  <a:srgbClr val="FF6F20"/>
                </a:solidFill>
              </a:rPr>
              <a:t>---------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96D0FE-75E8-46CD-9FF6-909E22D19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884976"/>
              </p:ext>
            </p:extLst>
          </p:nvPr>
        </p:nvGraphicFramePr>
        <p:xfrm>
          <a:off x="838200" y="1825625"/>
          <a:ext cx="10244016" cy="355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881EF02B-08C8-4CCC-9AE2-D244F9284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2" y="5599697"/>
            <a:ext cx="1617784" cy="647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130DE-5B72-4414-9C9F-0EF4B42A8D08}"/>
              </a:ext>
            </a:extLst>
          </p:cNvPr>
          <p:cNvSpPr txBox="1"/>
          <p:nvPr/>
        </p:nvSpPr>
        <p:spPr>
          <a:xfrm>
            <a:off x="838201" y="5599697"/>
            <a:ext cx="8626231" cy="646331"/>
          </a:xfrm>
          <a:prstGeom prst="rect">
            <a:avLst/>
          </a:prstGeom>
          <a:solidFill>
            <a:srgbClr val="FF6F20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42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2F45-14AF-4AC6-872F-CA7EE6AC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F114D"/>
                </a:solidFill>
              </a:rPr>
              <a:t>Age band %</a:t>
            </a:r>
            <a:br>
              <a:rPr lang="en-GB" b="1" dirty="0">
                <a:solidFill>
                  <a:srgbClr val="7F114D"/>
                </a:solidFill>
              </a:rPr>
            </a:br>
            <a:r>
              <a:rPr lang="en-GB" b="1" dirty="0">
                <a:solidFill>
                  <a:srgbClr val="FF6F20"/>
                </a:solidFill>
              </a:rPr>
              <a:t>---------------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96D0FE-75E8-46CD-9FF6-909E22D19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870012"/>
              </p:ext>
            </p:extLst>
          </p:nvPr>
        </p:nvGraphicFramePr>
        <p:xfrm>
          <a:off x="838200" y="1825625"/>
          <a:ext cx="10244016" cy="355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881EF02B-08C8-4CCC-9AE2-D244F9284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2" y="5599697"/>
            <a:ext cx="1617784" cy="647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130DE-5B72-4414-9C9F-0EF4B42A8D08}"/>
              </a:ext>
            </a:extLst>
          </p:cNvPr>
          <p:cNvSpPr txBox="1"/>
          <p:nvPr/>
        </p:nvSpPr>
        <p:spPr>
          <a:xfrm>
            <a:off x="838201" y="5599697"/>
            <a:ext cx="8626231" cy="646331"/>
          </a:xfrm>
          <a:prstGeom prst="rect">
            <a:avLst/>
          </a:prstGeom>
          <a:solidFill>
            <a:srgbClr val="FF6F20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24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2F45-14AF-4AC6-872F-CA7EE6AC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F114D"/>
                </a:solidFill>
              </a:rPr>
              <a:t>Gender %</a:t>
            </a:r>
            <a:br>
              <a:rPr lang="en-GB" b="1" dirty="0">
                <a:solidFill>
                  <a:srgbClr val="7F114D"/>
                </a:solidFill>
              </a:rPr>
            </a:br>
            <a:r>
              <a:rPr lang="en-GB" b="1" dirty="0">
                <a:solidFill>
                  <a:srgbClr val="FF6F20"/>
                </a:solidFill>
              </a:rPr>
              <a:t>---------------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96D0FE-75E8-46CD-9FF6-909E22D19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191927"/>
              </p:ext>
            </p:extLst>
          </p:nvPr>
        </p:nvGraphicFramePr>
        <p:xfrm>
          <a:off x="838200" y="1825625"/>
          <a:ext cx="10244016" cy="355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881EF02B-08C8-4CCC-9AE2-D244F9284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2" y="5599697"/>
            <a:ext cx="1617784" cy="647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130DE-5B72-4414-9C9F-0EF4B42A8D08}"/>
              </a:ext>
            </a:extLst>
          </p:cNvPr>
          <p:cNvSpPr txBox="1"/>
          <p:nvPr/>
        </p:nvSpPr>
        <p:spPr>
          <a:xfrm>
            <a:off x="838201" y="5599697"/>
            <a:ext cx="8626231" cy="646331"/>
          </a:xfrm>
          <a:prstGeom prst="rect">
            <a:avLst/>
          </a:prstGeom>
          <a:solidFill>
            <a:srgbClr val="FF6F20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94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2F45-14AF-4AC6-872F-CA7EE6AC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F114D"/>
                </a:solidFill>
              </a:rPr>
              <a:t>Disability %</a:t>
            </a:r>
            <a:br>
              <a:rPr lang="en-GB" b="1" dirty="0">
                <a:solidFill>
                  <a:srgbClr val="7F114D"/>
                </a:solidFill>
              </a:rPr>
            </a:br>
            <a:r>
              <a:rPr lang="en-GB" b="1" dirty="0">
                <a:solidFill>
                  <a:srgbClr val="FF6F20"/>
                </a:solidFill>
              </a:rPr>
              <a:t>---------------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96D0FE-75E8-46CD-9FF6-909E22D19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491544"/>
              </p:ext>
            </p:extLst>
          </p:nvPr>
        </p:nvGraphicFramePr>
        <p:xfrm>
          <a:off x="838200" y="1825625"/>
          <a:ext cx="10244016" cy="355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881EF02B-08C8-4CCC-9AE2-D244F9284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2" y="5599697"/>
            <a:ext cx="1617784" cy="647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130DE-5B72-4414-9C9F-0EF4B42A8D08}"/>
              </a:ext>
            </a:extLst>
          </p:cNvPr>
          <p:cNvSpPr txBox="1"/>
          <p:nvPr/>
        </p:nvSpPr>
        <p:spPr>
          <a:xfrm>
            <a:off x="838201" y="5599697"/>
            <a:ext cx="8626231" cy="646331"/>
          </a:xfrm>
          <a:prstGeom prst="rect">
            <a:avLst/>
          </a:prstGeom>
          <a:solidFill>
            <a:srgbClr val="FF6F20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23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2F45-14AF-4AC6-872F-CA7EE6AC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F114D"/>
                </a:solidFill>
              </a:rPr>
              <a:t>Ethnic origin %</a:t>
            </a:r>
            <a:br>
              <a:rPr lang="en-GB" b="1" dirty="0">
                <a:solidFill>
                  <a:srgbClr val="7F114D"/>
                </a:solidFill>
              </a:rPr>
            </a:br>
            <a:r>
              <a:rPr lang="en-GB" b="1" dirty="0">
                <a:solidFill>
                  <a:srgbClr val="FF6F20"/>
                </a:solidFill>
              </a:rPr>
              <a:t>-------------------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96D0FE-75E8-46CD-9FF6-909E22D19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458378"/>
              </p:ext>
            </p:extLst>
          </p:nvPr>
        </p:nvGraphicFramePr>
        <p:xfrm>
          <a:off x="838200" y="1825625"/>
          <a:ext cx="10244016" cy="355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881EF02B-08C8-4CCC-9AE2-D244F9284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2" y="5599697"/>
            <a:ext cx="1617784" cy="647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130DE-5B72-4414-9C9F-0EF4B42A8D08}"/>
              </a:ext>
            </a:extLst>
          </p:cNvPr>
          <p:cNvSpPr txBox="1"/>
          <p:nvPr/>
        </p:nvSpPr>
        <p:spPr>
          <a:xfrm>
            <a:off x="838201" y="5599697"/>
            <a:ext cx="8626231" cy="646331"/>
          </a:xfrm>
          <a:prstGeom prst="rect">
            <a:avLst/>
          </a:prstGeom>
          <a:solidFill>
            <a:srgbClr val="FF6F20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11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2F45-14AF-4AC6-872F-CA7EE6AC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F114D"/>
                </a:solidFill>
              </a:rPr>
              <a:t>Religion or belief %</a:t>
            </a:r>
            <a:br>
              <a:rPr lang="en-GB" b="1" dirty="0">
                <a:solidFill>
                  <a:srgbClr val="7F114D"/>
                </a:solidFill>
              </a:rPr>
            </a:br>
            <a:r>
              <a:rPr lang="en-GB" b="1" dirty="0">
                <a:solidFill>
                  <a:srgbClr val="FF6F20"/>
                </a:solidFill>
              </a:rPr>
              <a:t>-------------------------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96D0FE-75E8-46CD-9FF6-909E22D19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058686"/>
              </p:ext>
            </p:extLst>
          </p:nvPr>
        </p:nvGraphicFramePr>
        <p:xfrm>
          <a:off x="838200" y="1825625"/>
          <a:ext cx="10244016" cy="355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881EF02B-08C8-4CCC-9AE2-D244F9284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2" y="5599697"/>
            <a:ext cx="1617784" cy="647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130DE-5B72-4414-9C9F-0EF4B42A8D08}"/>
              </a:ext>
            </a:extLst>
          </p:cNvPr>
          <p:cNvSpPr txBox="1"/>
          <p:nvPr/>
        </p:nvSpPr>
        <p:spPr>
          <a:xfrm>
            <a:off x="838201" y="5599697"/>
            <a:ext cx="8626231" cy="646331"/>
          </a:xfrm>
          <a:prstGeom prst="rect">
            <a:avLst/>
          </a:prstGeom>
          <a:solidFill>
            <a:srgbClr val="FF6F20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06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2F45-14AF-4AC6-872F-CA7EE6AC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F114D"/>
                </a:solidFill>
              </a:rPr>
              <a:t>Sexual orientation %</a:t>
            </a:r>
            <a:br>
              <a:rPr lang="en-GB" b="1" dirty="0">
                <a:solidFill>
                  <a:srgbClr val="7F114D"/>
                </a:solidFill>
              </a:rPr>
            </a:br>
            <a:r>
              <a:rPr lang="en-GB" b="1" dirty="0">
                <a:solidFill>
                  <a:srgbClr val="FF6F20"/>
                </a:solidFill>
              </a:rPr>
              <a:t>--------------------------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96D0FE-75E8-46CD-9FF6-909E22D19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302332"/>
              </p:ext>
            </p:extLst>
          </p:nvPr>
        </p:nvGraphicFramePr>
        <p:xfrm>
          <a:off x="838200" y="1797050"/>
          <a:ext cx="10244016" cy="355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881EF02B-08C8-4CCC-9AE2-D244F9284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2" y="5599697"/>
            <a:ext cx="1617784" cy="647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130DE-5B72-4414-9C9F-0EF4B42A8D08}"/>
              </a:ext>
            </a:extLst>
          </p:cNvPr>
          <p:cNvSpPr txBox="1"/>
          <p:nvPr/>
        </p:nvSpPr>
        <p:spPr>
          <a:xfrm>
            <a:off x="838201" y="5599697"/>
            <a:ext cx="8626231" cy="646331"/>
          </a:xfrm>
          <a:prstGeom prst="rect">
            <a:avLst/>
          </a:prstGeom>
          <a:solidFill>
            <a:srgbClr val="FF6F20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4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16163</TotalTime>
  <Words>243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                    Diversity Statistics 2023</vt:lpstr>
      <vt:lpstr>About Us</vt:lpstr>
      <vt:lpstr>Role % ---------</vt:lpstr>
      <vt:lpstr>Age band % ---------------</vt:lpstr>
      <vt:lpstr>Gender % ---------------</vt:lpstr>
      <vt:lpstr>Disability % ---------------</vt:lpstr>
      <vt:lpstr>Ethnic origin % -------------------</vt:lpstr>
      <vt:lpstr>Religion or belief % -------------------------</vt:lpstr>
      <vt:lpstr>Sexual orientation % --------------------------</vt:lpstr>
      <vt:lpstr>Primary carer for children under 18 -------------------------------------------------</vt:lpstr>
      <vt:lpstr>     www.susanhowarthsolicitors.co.uk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 Howarth</dc:creator>
  <cp:lastModifiedBy>Rosie Howarth</cp:lastModifiedBy>
  <cp:revision>58</cp:revision>
  <dcterms:created xsi:type="dcterms:W3CDTF">2019-07-01T09:19:39Z</dcterms:created>
  <dcterms:modified xsi:type="dcterms:W3CDTF">2023-07-13T15:32:15Z</dcterms:modified>
</cp:coreProperties>
</file>